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16C8CA-8864-484C-AEDE-E3F128A8D4FD}">
  <a:tblStyle styleId="{8A16C8CA-8864-484C-AEDE-E3F128A8D4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46" Type="http://schemas.openxmlformats.org/officeDocument/2006/relationships/font" Target="fonts/Lato-bold.fntdata"/><Relationship Id="rId23" Type="http://schemas.openxmlformats.org/officeDocument/2006/relationships/slide" Target="slides/slide17.xml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Lato-boldItalic.fntdata"/><Relationship Id="rId25" Type="http://schemas.openxmlformats.org/officeDocument/2006/relationships/slide" Target="slides/slide19.xml"/><Relationship Id="rId47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3199f7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d3199f7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dark blue county is Columbus, where Columbus State University is located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d3199f7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d3199f7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sure to note that there’s an “unknown” category that’s mostly made up of minorities.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dbeabcb5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dbeabcb5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dbeabcb5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dbeabcb5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d3199f74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d3199f74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Manthan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e1f22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e1f22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Manthan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e1f225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e1f225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f2256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f225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ce1f225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ce1f225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e1f225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e1f225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beabcb5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beabcb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f2256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f225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32850021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32850021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3199f74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3199f74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3262007e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3262007e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3262007e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3262007e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d3199f7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d3199f7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d3199f74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d3199f74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d3199f74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d3199f74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d3199f7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d3199f7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d57a4af5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d57a4af5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d3199f7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d3199f7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Manthan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dbeabcb5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dbeabcb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3262007e8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3262007e8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 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 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(3, 4, 5, 6)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3262007e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3262007e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 (points 1,2,3)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(4)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(5,6)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dbeabcb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dbeabcb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dbeabcb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dbeabcb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262007e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3262007e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Manthan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d3199f7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d3199f7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d80c59d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d80c59d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beabd3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dbeabd3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32850021c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32850021c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d80c59d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d80c59d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lsugyen/2020-Georgia-Election-Analysis/blob/master/README.m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1700" y="3452625"/>
            <a:ext cx="85206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Georgia: The New Battleground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30875" y="4287425"/>
            <a:ext cx="56997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Albert Yen, Christina Mooshil, Joshua Ramirez, Manthan Gokalgandhi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696" y="246025"/>
            <a:ext cx="3870875" cy="30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887700" y="35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Distribution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0" y="926600"/>
            <a:ext cx="7606341" cy="40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Racial Demographic Overview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50" y="944425"/>
            <a:ext cx="7416675" cy="39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Racial Composition Change, 2016-2020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00" y="531850"/>
            <a:ext cx="8494299" cy="4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052550" y="60750"/>
            <a:ext cx="70389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Decline in White Vote Correlates with Swing to Democrats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00" y="974113"/>
            <a:ext cx="7733926" cy="40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0" y="244850"/>
            <a:ext cx="8782724" cy="4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6338250" y="3229875"/>
            <a:ext cx="25818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Cities: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Atlanta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Athens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Columbus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Augusta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Savannah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Share Analysis: Urbanicity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25" y="894875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Share Analysis: Atlanta Metro Counties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875" y="986700"/>
            <a:ext cx="6599624" cy="40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819725" y="26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the Democrats improve more?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25" y="835900"/>
            <a:ext cx="7860768" cy="41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4462600" y="2963225"/>
            <a:ext cx="3526800" cy="18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Democrat’s improvement is concentrated around Atlanta and the suburbs.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Rural Counties are even more pro-Trump in 2020.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948325" y="18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Votes Cast</a:t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75" y="754475"/>
            <a:ext cx="7653976" cy="40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4353750" y="3047625"/>
            <a:ext cx="34224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Suburban areas see highest vote growth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Essentially a proxy for population growth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25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had higher voter turnout?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25" y="752875"/>
            <a:ext cx="7846351" cy="415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4856775" y="2997000"/>
            <a:ext cx="2828100" cy="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Turnout is noticeably lower in urban areas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Trump counties have higher turnout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88" y="248421"/>
            <a:ext cx="8769224" cy="46466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319600" y="961875"/>
            <a:ext cx="20343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Statewide Result: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Biden 49.50%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Trump 49.25%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6916875" y="961875"/>
            <a:ext cx="20343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2016 Result: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Clinton 45.35%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Trump 50.44%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Turnout Increase from 2016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" y="992925"/>
            <a:ext cx="7423724" cy="3933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4363875" y="3189375"/>
            <a:ext cx="35976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Turnout increase was higher in Democratic strongholds.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 for Turnout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1297500" y="1116150"/>
            <a:ext cx="7038900" cy="3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</a:t>
            </a:r>
            <a:r>
              <a:rPr lang="en" sz="1500"/>
              <a:t>est the hypothesis that the mean of Turnout (the total votes of the 2020 election) is greater than the mean of Turnout2016 (the total votes of the 2016 election) with a 5% significance level.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Conclusion: The p-value is 2.2e-16 which is less than our significance level 0.05, so we reject the null hypothesis. There is significant evidence that the mean of Turnout is greater than the mean of Turnout2016. </a:t>
            </a:r>
            <a:endParaRPr sz="15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425" y="2842175"/>
            <a:ext cx="5825049" cy="21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961875" y="221625"/>
            <a:ext cx="806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Share of White Voters, Grouped by Urbanicity</a:t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50" y="1054525"/>
            <a:ext cx="7338451" cy="38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875" y="1899700"/>
            <a:ext cx="2673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1642500" y="1771875"/>
            <a:ext cx="292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Urban Counties are more racially diverse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271275" y="121050"/>
            <a:ext cx="894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Best Predictor of Dem Vote: Whiteness (or lack thereof)</a:t>
            </a:r>
            <a:endParaRPr sz="2500"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50" y="759400"/>
            <a:ext cx="8082651" cy="42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1194750" y="2865825"/>
            <a:ext cx="1022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</a:t>
            </a:r>
            <a:r>
              <a:rPr lang="en" sz="1200">
                <a:solidFill>
                  <a:schemeClr val="dk1"/>
                </a:solidFill>
              </a:rPr>
              <a:t> = 0.8951</a:t>
            </a:r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1792200" y="3868275"/>
            <a:ext cx="179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y=92.84-0.9082x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Analysis</a:t>
            </a:r>
            <a:endParaRPr/>
          </a:p>
        </p:txBody>
      </p:sp>
      <p:graphicFrame>
        <p:nvGraphicFramePr>
          <p:cNvPr id="294" name="Google Shape;294;p36"/>
          <p:cNvGraphicFramePr/>
          <p:nvPr/>
        </p:nvGraphicFramePr>
        <p:xfrm>
          <a:off x="114638" y="1391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086650"/>
                <a:gridCol w="1086650"/>
                <a:gridCol w="1086650"/>
              </a:tblGrid>
              <a:tr h="8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       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Confidence Interval</a:t>
                      </a: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         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</a:rPr>
                        <a:t>2.5%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97.5%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Intercept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89.63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96.05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6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</a:rPr>
                        <a:t>Whiteness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-0.957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-0.859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475" y="1174500"/>
            <a:ext cx="4939852" cy="2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00" y="3406350"/>
            <a:ext cx="3120093" cy="165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6623" y="1578323"/>
            <a:ext cx="3467250" cy="7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3918375" y="4060125"/>
            <a:ext cx="49398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Residuals are not normally distributed, but fit of data is very good in the middle portion.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4600"/>
            <a:ext cx="7950301" cy="42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>
            <p:ph type="title"/>
          </p:nvPr>
        </p:nvSpPr>
        <p:spPr>
          <a:xfrm>
            <a:off x="311700" y="19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 and Income fairly correlated to Dem Swing</a:t>
            </a:r>
            <a:endParaRPr sz="2400"/>
          </a:p>
        </p:txBody>
      </p:sp>
      <p:sp>
        <p:nvSpPr>
          <p:cNvPr id="305" name="Google Shape;305;p37"/>
          <p:cNvSpPr txBox="1"/>
          <p:nvPr/>
        </p:nvSpPr>
        <p:spPr>
          <a:xfrm>
            <a:off x="891000" y="1559700"/>
            <a:ext cx="1022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</a:t>
            </a:r>
            <a:r>
              <a:rPr lang="en" sz="1200">
                <a:solidFill>
                  <a:schemeClr val="dk1"/>
                </a:solidFill>
              </a:rPr>
              <a:t> = 0.48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5720625" y="3939150"/>
            <a:ext cx="179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</a:t>
            </a:r>
            <a:r>
              <a:rPr lang="en" sz="1200"/>
              <a:t>0.00028</a:t>
            </a:r>
            <a:r>
              <a:rPr lang="en" sz="1200"/>
              <a:t>x-9.9839</a:t>
            </a:r>
            <a:endParaRPr sz="1200"/>
          </a:p>
        </p:txBody>
      </p:sp>
      <p:sp>
        <p:nvSpPr>
          <p:cNvPr id="307" name="Google Shape;307;p37"/>
          <p:cNvSpPr txBox="1"/>
          <p:nvPr/>
        </p:nvSpPr>
        <p:spPr>
          <a:xfrm>
            <a:off x="4815000" y="1559700"/>
            <a:ext cx="10227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</a:t>
            </a:r>
            <a:r>
              <a:rPr lang="en" sz="1200">
                <a:solidFill>
                  <a:schemeClr val="dk1"/>
                </a:solidFill>
              </a:rPr>
              <a:t> = 0.49</a:t>
            </a:r>
            <a:endParaRPr/>
          </a:p>
        </p:txBody>
      </p:sp>
      <p:sp>
        <p:nvSpPr>
          <p:cNvPr id="308" name="Google Shape;308;p37"/>
          <p:cNvSpPr txBox="1"/>
          <p:nvPr/>
        </p:nvSpPr>
        <p:spPr>
          <a:xfrm>
            <a:off x="1852950" y="3939150"/>
            <a:ext cx="179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y=0.3420x-7.0747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25" y="1017725"/>
            <a:ext cx="7590827" cy="402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>
            <p:ph type="title"/>
          </p:nvPr>
        </p:nvSpPr>
        <p:spPr>
          <a:xfrm>
            <a:off x="311700" y="11090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Closer Look at Income and Education vs. Shift to Dem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7372275" y="1509150"/>
            <a:ext cx="18933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</a:rPr>
              <a:t>In the bivariate linear regression, the correlation with income is no longer significant (p=0.164)</a:t>
            </a:r>
            <a:endParaRPr sz="12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1174500" y="1458000"/>
            <a:ext cx="116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 </a:t>
            </a:r>
            <a:r>
              <a:rPr lang="en"/>
              <a:t>=</a:t>
            </a:r>
            <a:r>
              <a:rPr lang="en"/>
              <a:t>0.3265</a:t>
            </a:r>
            <a:endParaRPr/>
          </a:p>
        </p:txBody>
      </p:sp>
      <p:sp>
        <p:nvSpPr>
          <p:cNvPr id="317" name="Google Shape;317;p38"/>
          <p:cNvSpPr txBox="1"/>
          <p:nvPr/>
        </p:nvSpPr>
        <p:spPr>
          <a:xfrm>
            <a:off x="1954125" y="3989250"/>
            <a:ext cx="1761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y=0.2508x-5.7436</a:t>
            </a:r>
            <a:endParaRPr/>
          </a:p>
        </p:txBody>
      </p:sp>
      <p:sp>
        <p:nvSpPr>
          <p:cNvPr id="318" name="Google Shape;318;p38"/>
          <p:cNvSpPr txBox="1"/>
          <p:nvPr/>
        </p:nvSpPr>
        <p:spPr>
          <a:xfrm>
            <a:off x="4951125" y="1509150"/>
            <a:ext cx="116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 </a:t>
            </a:r>
            <a:r>
              <a:rPr lang="en"/>
              <a:t>=0.2285</a:t>
            </a:r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5821875" y="3989250"/>
            <a:ext cx="1893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y=0.000166x-6.448</a:t>
            </a:r>
            <a:endParaRPr/>
          </a:p>
        </p:txBody>
      </p:sp>
      <p:sp>
        <p:nvSpPr>
          <p:cNvPr id="320" name="Google Shape;320;p38"/>
          <p:cNvSpPr txBox="1"/>
          <p:nvPr/>
        </p:nvSpPr>
        <p:spPr>
          <a:xfrm>
            <a:off x="7821350" y="3705750"/>
            <a:ext cx="13275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Urbanicity</a:t>
            </a: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is a confounding variable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0" y="780825"/>
            <a:ext cx="7831987" cy="41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/>
        </p:nvSpPr>
        <p:spPr>
          <a:xfrm>
            <a:off x="4951125" y="1509150"/>
            <a:ext cx="116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 </a:t>
            </a:r>
            <a:r>
              <a:rPr lang="en"/>
              <a:t>=</a:t>
            </a:r>
            <a:r>
              <a:rPr lang="en"/>
              <a:t>0.6822</a:t>
            </a:r>
            <a:endParaRPr/>
          </a:p>
        </p:txBody>
      </p:sp>
      <p:sp>
        <p:nvSpPr>
          <p:cNvPr id="327" name="Google Shape;327;p39"/>
          <p:cNvSpPr txBox="1"/>
          <p:nvPr/>
        </p:nvSpPr>
        <p:spPr>
          <a:xfrm>
            <a:off x="638400" y="1550175"/>
            <a:ext cx="116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</a:t>
            </a:r>
            <a:r>
              <a:rPr baseline="30000" lang="en" sz="1200">
                <a:solidFill>
                  <a:schemeClr val="dk1"/>
                </a:solidFill>
              </a:rPr>
              <a:t>2 </a:t>
            </a:r>
            <a:r>
              <a:rPr lang="en"/>
              <a:t>=0.6322</a:t>
            </a:r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1954125" y="3989250"/>
            <a:ext cx="1761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y=0.3171x-6.2229</a:t>
            </a:r>
            <a:endParaRPr/>
          </a:p>
        </p:txBody>
      </p:sp>
      <p:sp>
        <p:nvSpPr>
          <p:cNvPr id="329" name="Google Shape;329;p39"/>
          <p:cNvSpPr txBox="1"/>
          <p:nvPr/>
        </p:nvSpPr>
        <p:spPr>
          <a:xfrm>
            <a:off x="5966375" y="3989250"/>
            <a:ext cx="197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y=0.01924x-1.0176</a:t>
            </a:r>
            <a:endParaRPr/>
          </a:p>
        </p:txBody>
      </p:sp>
      <p:sp>
        <p:nvSpPr>
          <p:cNvPr id="330" name="Google Shape;330;p39"/>
          <p:cNvSpPr txBox="1"/>
          <p:nvPr/>
        </p:nvSpPr>
        <p:spPr>
          <a:xfrm>
            <a:off x="7940675" y="780813"/>
            <a:ext cx="1377000" cy="18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Population density becomes a more significant predictor than income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7890150" y="2733750"/>
            <a:ext cx="13275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 model with these 2 variables have </a:t>
            </a:r>
            <a:r>
              <a:rPr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aseline="30000" lang="en" sz="12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=0.81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27750" y="172125"/>
            <a:ext cx="8130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Focusing on Counties that are &lt;10% Black: Better Fit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7890075" y="3979125"/>
            <a:ext cx="1327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Race is a confounding variable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1297500" y="408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Vote Method Preference of Urban, Suburban, and Rural Voters</a:t>
            </a:r>
            <a:endParaRPr sz="2300"/>
          </a:p>
        </p:txBody>
      </p:sp>
      <p:graphicFrame>
        <p:nvGraphicFramePr>
          <p:cNvPr id="339" name="Google Shape;339;p40"/>
          <p:cNvGraphicFramePr/>
          <p:nvPr/>
        </p:nvGraphicFramePr>
        <p:xfrm>
          <a:off x="849475" y="1227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403450"/>
                <a:gridCol w="1403450"/>
                <a:gridCol w="1403450"/>
                <a:gridCol w="1403450"/>
                <a:gridCol w="1253650"/>
              </a:tblGrid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Rural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Suburban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Urban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Election 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280,025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472,712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223,729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976,466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Mail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223,986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654,004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438,789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1,316,788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Early Vote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636,575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1,288,881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762,073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2,687,529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Provisional*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790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4,137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6,228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11,155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6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1,141,376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2,419,734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1,430,828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4,991,938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972" y="3708600"/>
            <a:ext cx="26999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0"/>
          <p:cNvSpPr txBox="1"/>
          <p:nvPr/>
        </p:nvSpPr>
        <p:spPr>
          <a:xfrm>
            <a:off x="10" y="3708600"/>
            <a:ext cx="6216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Urban and Suburban voters are much more likely to vote by mail.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In-person early vote is the most popular method of voting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Rural voters are more likely to vote on election day than urban voters.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Provisional ballots are concentrated in urban counties.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5923125" y="4427325"/>
            <a:ext cx="3098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*Nobody elects to vote by provisional ballot, but is tabulated separately so we give it its own category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/>
              <a:t>ote Method Preference of Biden vs. Trump Voters</a:t>
            </a:r>
            <a:endParaRPr/>
          </a:p>
        </p:txBody>
      </p:sp>
      <p:graphicFrame>
        <p:nvGraphicFramePr>
          <p:cNvPr id="348" name="Google Shape;348;p41"/>
          <p:cNvGraphicFramePr/>
          <p:nvPr/>
        </p:nvGraphicFramePr>
        <p:xfrm>
          <a:off x="856825" y="117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Biden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Trump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Election Day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367,336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588,500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955,836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Early Vote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1,248,030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1,414,363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2,662,393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Mail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849,597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451,135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1,300,732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Provisional*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7039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3882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10,921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2,472,002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2,457,880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4,929,882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398" y="3649750"/>
            <a:ext cx="28640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1"/>
          <p:cNvSpPr txBox="1"/>
          <p:nvPr/>
        </p:nvSpPr>
        <p:spPr>
          <a:xfrm>
            <a:off x="223200" y="3649750"/>
            <a:ext cx="50307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Most people voted early in person.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Biden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supporters were much more likely to vote by mail.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Trump supporters voted in person.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Provisional ballots went overwhelmingly for Biden.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5923125" y="4427325"/>
            <a:ext cx="3098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*Nobody elects to vote by provisional ballot, but is tabulated separately so we give it its own category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Hypotheses Tested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174500"/>
            <a:ext cx="70389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Biden’s Vote Share is higher in urban and suburban counties than in rural counties.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Urban counties are more diverse.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More diverse counties are more Democratic-leaning.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Racial composition is a strong predictor of Democratic performance.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V</a:t>
            </a:r>
            <a:r>
              <a:rPr lang="en" sz="1500"/>
              <a:t>ote method preference of urban, suburban, and rural voters are different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Vote method preference of Biden and Trump voters are different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Test the hypothesis that the mean of Turnout (the total votes of the 2020 election) is greater than the mean of 2016 (the total votes of the 2016 election) 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Test the hypothesis that the mean of the youth voters in each county in Georgia is equal to 20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Method Breakdown of Biden and Trump Voters, by Urbanicity</a:t>
            </a:r>
            <a:endParaRPr/>
          </a:p>
        </p:txBody>
      </p:sp>
      <p:graphicFrame>
        <p:nvGraphicFramePr>
          <p:cNvPr id="357" name="Google Shape;357;p42"/>
          <p:cNvGraphicFramePr/>
          <p:nvPr/>
        </p:nvGraphicFramePr>
        <p:xfrm>
          <a:off x="387550" y="1486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967200"/>
                <a:gridCol w="642625"/>
                <a:gridCol w="804925"/>
                <a:gridCol w="626650"/>
                <a:gridCol w="983200"/>
              </a:tblGrid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Biden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Rural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Suburban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Urban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Total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Election Day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0.172	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0.451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0.378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0.149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Mail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0.130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0.457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0.412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0.344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Early Vote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0.126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0.428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0.447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0.505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Provisional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0.039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0.294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0.667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0.003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Total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0.134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0.441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0.425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1.000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58" name="Google Shape;358;p42"/>
          <p:cNvGraphicFramePr/>
          <p:nvPr/>
        </p:nvGraphicFramePr>
        <p:xfrm>
          <a:off x="4493150" y="148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967200"/>
                <a:gridCol w="642625"/>
                <a:gridCol w="804925"/>
                <a:gridCol w="626650"/>
                <a:gridCol w="983200"/>
              </a:tblGrid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FEFEF"/>
                          </a:solidFill>
                        </a:rPr>
                        <a:t>Trump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Rural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Suburban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Urban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FEFEF"/>
                          </a:solidFill>
                        </a:rPr>
                        <a:t>Total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Election Day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0.361</a:t>
                      </a: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	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0.503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0.136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0.239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Mail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0.246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0.568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0.186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0.184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Early Vote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0.336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0.525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0.140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0.575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Provisional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0.129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0.513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0.358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0.002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0.325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0.527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0.147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1.000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9" name="Google Shape;359;p42"/>
          <p:cNvSpPr txBox="1"/>
          <p:nvPr/>
        </p:nvSpPr>
        <p:spPr>
          <a:xfrm>
            <a:off x="387550" y="3807000"/>
            <a:ext cx="8492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Urban voters are less likely to vote on election day, regardless of whom they support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Suburban voters are more likely to vote by mail, regardless of whom they support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Rural voters are more inclined to vote on election day, regardless of whom they support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Vote preferences of Biden and Trump voters are statistically different in every urbanicity setting.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6449625" y="3526700"/>
            <a:ext cx="3584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Ratios listed represent  the composition of each row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1297500" y="1466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Democrat’s strength is in urban and suburban areas.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There is significant turnout increase in 2020 across the board compared with 2016.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Turnout increase is higher in Democratic areas in 2020, but Republican counties still have higher turnout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Biden was propelled to victory by racking up large margins around Atlanta, bur rural areas are even more Republican in 2020.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Whiteness and Democratic vote share have a strong negative correlation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Both party preference and urbanicity influence the method by which one votes</a:t>
            </a:r>
            <a:endParaRPr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1297500" y="1425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Finding data already in Excel or CSV files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Had to make some of our own spreadsheets of data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Impractical layouts on websites/ </a:t>
            </a:r>
            <a:r>
              <a:rPr lang="en" sz="1500"/>
              <a:t>not copy-and-paste friendly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Census website could have been useful but was  difficult to navigate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set is NOT a random sample of the population, and sample size relative to population size is extraordinarily large.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Downloaded excel not in readable form in R (preprocessing required)</a:t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163350" y="108525"/>
            <a:ext cx="881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Future Exploration: Precinct-Level Analysis</a:t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1063125" y="1204875"/>
            <a:ext cx="7273200" cy="3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in Atlanta and the surrounding suburbs did the Democrats gain most ground?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Was income and a good predictor of Democratic swing?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what extent did minority population increase in the suburbs contribute to the Democrat’s improved margins?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 are the race “unknowns”? (even NYT may have gotten this wrong!)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our codes and data can be found in this GitHub repository</a:t>
            </a:r>
            <a:endParaRPr/>
          </a:p>
        </p:txBody>
      </p:sp>
      <p:sp>
        <p:nvSpPr>
          <p:cNvPr id="384" name="Google Shape;384;p46"/>
          <p:cNvSpPr txBox="1"/>
          <p:nvPr>
            <p:ph idx="1" type="body"/>
          </p:nvPr>
        </p:nvSpPr>
        <p:spPr>
          <a:xfrm>
            <a:off x="1297500" y="1567550"/>
            <a:ext cx="7038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https://github.com/lsugyen/2020-Georgia-Election-Analysis/blob/master/README.md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 txBox="1"/>
          <p:nvPr/>
        </p:nvSpPr>
        <p:spPr>
          <a:xfrm>
            <a:off x="2534700" y="2824875"/>
            <a:ext cx="3267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116150"/>
            <a:ext cx="734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 visuals of vote share, margin change,  age, and racial composition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Bar plots for vote share </a:t>
            </a:r>
            <a:r>
              <a:rPr lang="en"/>
              <a:t>analysis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</a:t>
            </a:r>
            <a:r>
              <a:rPr lang="en"/>
              <a:t>inear regression between whiteness of county and Democratic vote share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 regression between education, income, and population density vs. swing to Democrats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T-test for turnout change and mean share of youth voters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Chi Squared Test on Vote Method by party and urbanicity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88" y="248421"/>
            <a:ext cx="8769224" cy="464667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2319600" y="961875"/>
            <a:ext cx="20343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Statewide Result: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Biden 49.50%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Trump 49.25%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6916875" y="961875"/>
            <a:ext cx="20343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2016</a:t>
            </a:r>
            <a:r>
              <a:rPr lang="en" sz="1400">
                <a:solidFill>
                  <a:srgbClr val="000000"/>
                </a:solidFill>
              </a:rPr>
              <a:t> Result: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Clinton 45.35%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Trump 50.44%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Summary Statistics of Categorical Variables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741775" y="15860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2016 Party Results by County			          2020 Party Results by County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graphicFrame>
        <p:nvGraphicFramePr>
          <p:cNvPr id="169" name="Google Shape;169;p18"/>
          <p:cNvGraphicFramePr/>
          <p:nvPr/>
        </p:nvGraphicFramePr>
        <p:xfrm>
          <a:off x="875000" y="199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139800"/>
                <a:gridCol w="1139800"/>
              </a:tblGrid>
              <a:tr h="36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Democrat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Republican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0" name="Google Shape;170;p18"/>
          <p:cNvGraphicFramePr/>
          <p:nvPr/>
        </p:nvGraphicFramePr>
        <p:xfrm>
          <a:off x="4923925" y="198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139800"/>
                <a:gridCol w="1139800"/>
              </a:tblGrid>
              <a:tr h="39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Democrat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Republican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4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1" name="Google Shape;171;p18"/>
          <p:cNvGraphicFramePr/>
          <p:nvPr/>
        </p:nvGraphicFramePr>
        <p:xfrm>
          <a:off x="875000" y="335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139800"/>
                <a:gridCol w="1139800"/>
              </a:tblGrid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Democrat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Proportion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Republican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Proportion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19.497%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80.503%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2" name="Google Shape;172;p18"/>
          <p:cNvGraphicFramePr/>
          <p:nvPr/>
        </p:nvGraphicFramePr>
        <p:xfrm>
          <a:off x="4923925" y="335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139800"/>
                <a:gridCol w="1139800"/>
              </a:tblGrid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Democrat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Proportion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Republican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Proportion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18.868%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81.13%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Summary Statistics of Quantitative Variables</a:t>
            </a:r>
            <a:endParaRPr/>
          </a:p>
        </p:txBody>
      </p:sp>
      <p:graphicFrame>
        <p:nvGraphicFramePr>
          <p:cNvPr id="178" name="Google Shape;178;p19"/>
          <p:cNvGraphicFramePr/>
          <p:nvPr/>
        </p:nvGraphicFramePr>
        <p:xfrm>
          <a:off x="182488" y="144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968100"/>
                <a:gridCol w="3214475"/>
                <a:gridCol w="3596450"/>
              </a:tblGrid>
              <a:tr h="5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Education Percentage by County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Median Household Income by County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Mean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24.56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$40,203.28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Standard Deviation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9.22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$11,327.29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Range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10.8 - 55.6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$22,188 - $87,605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13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Summary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Min.    1st Qu.  Median  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10.80   18.05     21.80    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Mean  3rd Qu.  Max.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24.55   27.70    55.60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Min.         1st Qu.    Median  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$22,188   $32,550   $37,522  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Mean       3rd Qu.   Max.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$40,203   $42,998   $87,605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1526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Summary Statistics: Contingency Tables</a:t>
            </a:r>
            <a:endParaRPr sz="2300"/>
          </a:p>
        </p:txBody>
      </p:sp>
      <p:graphicFrame>
        <p:nvGraphicFramePr>
          <p:cNvPr id="184" name="Google Shape;184;p20"/>
          <p:cNvGraphicFramePr/>
          <p:nvPr/>
        </p:nvGraphicFramePr>
        <p:xfrm>
          <a:off x="952500" y="1873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Rural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Suburban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Urban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Democrat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Republican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5" name="Google Shape;185;p20"/>
          <p:cNvSpPr txBox="1"/>
          <p:nvPr/>
        </p:nvSpPr>
        <p:spPr>
          <a:xfrm>
            <a:off x="2376000" y="3167800"/>
            <a:ext cx="4392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Party by Urbanicity - 2020 Election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86" name="Google Shape;186;p20"/>
          <p:cNvGraphicFramePr/>
          <p:nvPr/>
        </p:nvGraphicFramePr>
        <p:xfrm>
          <a:off x="952500" y="361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{8A16C8CA-8864-484C-AEDE-E3F128A8D4FD}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Rural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Suburban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Urban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Democrat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Republican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7" name="Google Shape;187;p20"/>
          <p:cNvSpPr txBox="1"/>
          <p:nvPr/>
        </p:nvSpPr>
        <p:spPr>
          <a:xfrm>
            <a:off x="2207100" y="1307838"/>
            <a:ext cx="47298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Party by Urbanicity - 2016 Election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25" y="1212825"/>
            <a:ext cx="6239201" cy="39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 Election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